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73" r:id="rId7"/>
    <p:sldId id="265" r:id="rId8"/>
    <p:sldId id="304" r:id="rId9"/>
    <p:sldId id="275" r:id="rId10"/>
  </p:sldIdLst>
  <p:sldSz cx="9144000" cy="5143500" type="screen16x9"/>
  <p:notesSz cx="6858000" cy="9144000"/>
  <p:embeddedFontLst>
    <p:embeddedFont>
      <p:font typeface="Gowun Batang" panose="020B0604020202020204" charset="-127"/>
      <p:regular r:id="rId12"/>
      <p:bold r:id="rId13"/>
    </p:embeddedFont>
    <p:embeddedFont>
      <p:font typeface="Bebas Neue" panose="020B0606020202050201" pitchFamily="34" charset="0"/>
      <p:regular r:id="rId14"/>
    </p:embeddedFont>
    <p:embeddedFont>
      <p:font typeface="Fahkwang" panose="00000500000000000000" pitchFamily="2" charset="-34"/>
      <p:regular r:id="rId15"/>
      <p:bold r:id="rId16"/>
      <p:italic r:id="rId17"/>
      <p:boldItalic r:id="rId18"/>
    </p:embeddedFont>
    <p:embeddedFont>
      <p:font typeface="Fahkwang Medium" panose="00000600000000000000" pitchFamily="2" charset="-34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61324A-F809-42E6-88F7-CE830E319444}">
  <a:tblStyle styleId="{4161324A-F809-42E6-88F7-CE830E319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D28A68-91E2-4C15-9FDE-48F12702BD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8d4fa070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58d4fa070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f2300de1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f2300de1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8d4fa07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8d4fa07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8d4fa0704_1_28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8d4fa0704_1_28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8d4fa07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8d4fa07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8d4fa07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8d4fa07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82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4815400">
            <a:off x="-2156543" y="-10667648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21625" y="30573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9446505" flipH="1">
            <a:off x="6554058" y="28735"/>
            <a:ext cx="5128480" cy="5128480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2"/>
          <p:cNvCxnSpPr/>
          <p:nvPr/>
        </p:nvCxnSpPr>
        <p:spPr>
          <a:xfrm flipH="1">
            <a:off x="6574275" y="2079043"/>
            <a:ext cx="2581500" cy="22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8537075" y="24573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963150" y="3976625"/>
            <a:ext cx="419400" cy="36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2"/>
          <p:cNvSpPr/>
          <p:nvPr/>
        </p:nvSpPr>
        <p:spPr>
          <a:xfrm rot="-9446481">
            <a:off x="-2558960" y="43951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57900" y="1042025"/>
            <a:ext cx="54282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82575" y="435075"/>
            <a:ext cx="6516300" cy="3906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57900" y="2937625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305225" y="42540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760925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05225" y="24762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/>
          <p:nvPr/>
        </p:nvSpPr>
        <p:spPr>
          <a:xfrm>
            <a:off x="977100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4344375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 flipH="1">
            <a:off x="1062178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/>
          <p:nvPr/>
        </p:nvSpPr>
        <p:spPr>
          <a:xfrm flipH="1">
            <a:off x="7668553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2" name="Google Shape;402;p27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7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7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27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7"/>
          <p:cNvGrpSpPr/>
          <p:nvPr/>
        </p:nvGrpSpPr>
        <p:grpSpPr>
          <a:xfrm rot="10800000" flipH="1">
            <a:off x="-1788475" y="-274575"/>
            <a:ext cx="10665925" cy="5564300"/>
            <a:chOff x="-1788475" y="234697"/>
            <a:chExt cx="10665925" cy="5564300"/>
          </a:xfrm>
        </p:grpSpPr>
        <p:sp>
          <p:nvSpPr>
            <p:cNvPr id="408" name="Google Shape;408;p27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7"/>
          <p:cNvSpPr/>
          <p:nvPr/>
        </p:nvSpPr>
        <p:spPr>
          <a:xfrm rot="10800000">
            <a:off x="177050" y="298615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8"/>
          <p:cNvGrpSpPr/>
          <p:nvPr/>
        </p:nvGrpSpPr>
        <p:grpSpPr>
          <a:xfrm>
            <a:off x="-1788475" y="-377525"/>
            <a:ext cx="10665925" cy="5564300"/>
            <a:chOff x="-1788475" y="234697"/>
            <a:chExt cx="10665925" cy="5564300"/>
          </a:xfrm>
        </p:grpSpPr>
        <p:sp>
          <p:nvSpPr>
            <p:cNvPr id="420" name="Google Shape;420;p28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8"/>
          <p:cNvSpPr/>
          <p:nvPr/>
        </p:nvSpPr>
        <p:spPr>
          <a:xfrm flipH="1">
            <a:off x="177050" y="1752041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rot="10800000" flipH="1">
            <a:off x="4422557" y="246450"/>
            <a:ext cx="4635000" cy="4635000"/>
          </a:xfrm>
          <a:prstGeom prst="arc">
            <a:avLst>
              <a:gd name="adj1" fmla="val 19006241"/>
              <a:gd name="adj2" fmla="val 67593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3"/>
          <p:cNvCxnSpPr/>
          <p:nvPr/>
        </p:nvCxnSpPr>
        <p:spPr>
          <a:xfrm rot="10800000">
            <a:off x="8430766" y="0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3"/>
          <p:cNvCxnSpPr/>
          <p:nvPr/>
        </p:nvCxnSpPr>
        <p:spPr>
          <a:xfrm rot="10800000">
            <a:off x="-299150" y="424400"/>
            <a:ext cx="87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713225" y="2253575"/>
            <a:ext cx="5062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18525"/>
            <a:ext cx="14718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713225" y="3291800"/>
            <a:ext cx="2855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5748010" y="335596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3"/>
          <p:cNvCxnSpPr/>
          <p:nvPr/>
        </p:nvCxnSpPr>
        <p:spPr>
          <a:xfrm flipH="1">
            <a:off x="6574947" y="2685450"/>
            <a:ext cx="1856400" cy="25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3"/>
          <p:cNvSpPr/>
          <p:nvPr/>
        </p:nvSpPr>
        <p:spPr>
          <a:xfrm rot="10800000">
            <a:off x="8343779" y="2596446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/>
          <p:nvPr/>
        </p:nvSpPr>
        <p:spPr>
          <a:xfrm rot="4815495">
            <a:off x="6046384" y="181122"/>
            <a:ext cx="3721462" cy="3750955"/>
          </a:xfrm>
          <a:prstGeom prst="ellipse">
            <a:avLst/>
          </a:prstGeom>
          <a:gradFill>
            <a:gsLst>
              <a:gs pos="0">
                <a:srgbClr val="D9EAD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flipH="1">
            <a:off x="8558266" y="1550052"/>
            <a:ext cx="4254300" cy="4254300"/>
          </a:xfrm>
          <a:prstGeom prst="arc">
            <a:avLst>
              <a:gd name="adj1" fmla="val 18998211"/>
              <a:gd name="adj2" fmla="val 26271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flipH="1">
            <a:off x="8919858" y="2307883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-9446332">
            <a:off x="-1633785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9446332" flipH="1">
            <a:off x="7454390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/>
          <p:nvPr/>
        </p:nvSpPr>
        <p:spPr>
          <a:xfrm>
            <a:off x="12050" y="-30675"/>
            <a:ext cx="4655400" cy="46086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flipH="1">
            <a:off x="4832400" y="1128375"/>
            <a:ext cx="4311600" cy="40692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-3768210" y="-298132"/>
            <a:ext cx="16789702" cy="5683565"/>
            <a:chOff x="-3768210" y="-203801"/>
            <a:chExt cx="16789702" cy="5683565"/>
          </a:xfrm>
        </p:grpSpPr>
        <p:sp>
          <p:nvSpPr>
            <p:cNvPr id="110" name="Google Shape;110;p8"/>
            <p:cNvSpPr/>
            <p:nvPr/>
          </p:nvSpPr>
          <p:spPr>
            <a:xfrm flipH="1">
              <a:off x="713100" y="534575"/>
              <a:ext cx="7803600" cy="40692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flipH="1">
              <a:off x="7877992" y="336263"/>
              <a:ext cx="5143500" cy="51435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flipH="1">
              <a:off x="8293535" y="128889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-3768210" y="-203801"/>
              <a:ext cx="5143500" cy="51435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" name="Google Shape;115;p8"/>
          <p:cNvSpPr/>
          <p:nvPr/>
        </p:nvSpPr>
        <p:spPr>
          <a:xfrm flipH="1">
            <a:off x="629996" y="4429488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/>
          <p:nvPr/>
        </p:nvSpPr>
        <p:spPr>
          <a:xfrm flipH="1">
            <a:off x="3954025" y="-2575"/>
            <a:ext cx="5195700" cy="51435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627300" y="534574"/>
            <a:ext cx="8516700" cy="40692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-3810765" y="256124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741271" y="1182292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3174625" y="1593200"/>
            <a:ext cx="52668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3177925" y="2718050"/>
            <a:ext cx="52635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4291975" y="3223138"/>
            <a:ext cx="4142100" cy="8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subTitle" idx="1"/>
          </p:nvPr>
        </p:nvSpPr>
        <p:spPr>
          <a:xfrm>
            <a:off x="4291975" y="1146325"/>
            <a:ext cx="4138800" cy="19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5" name="Google Shape;185;p14"/>
          <p:cNvSpPr/>
          <p:nvPr/>
        </p:nvSpPr>
        <p:spPr>
          <a:xfrm rot="-9446481">
            <a:off x="-2558960" y="-10338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chemeClr val="accent6"/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 rot="10800000">
            <a:off x="1970204" y="24170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 rot="10800000">
            <a:off x="2076550" y="25"/>
            <a:ext cx="5170200" cy="51702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14"/>
          <p:cNvCxnSpPr/>
          <p:nvPr/>
        </p:nvCxnSpPr>
        <p:spPr>
          <a:xfrm>
            <a:off x="-975" y="31900"/>
            <a:ext cx="2078700" cy="24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4"/>
          <p:cNvCxnSpPr/>
          <p:nvPr/>
        </p:nvCxnSpPr>
        <p:spPr>
          <a:xfrm rot="10800000">
            <a:off x="712714" y="-19375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712714" y="281950"/>
            <a:ext cx="879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9"/>
          <p:cNvGrpSpPr/>
          <p:nvPr/>
        </p:nvGrpSpPr>
        <p:grpSpPr>
          <a:xfrm>
            <a:off x="500" y="-14750"/>
            <a:ext cx="9137300" cy="5172991"/>
            <a:chOff x="500" y="3275"/>
            <a:chExt cx="9137300" cy="5172991"/>
          </a:xfrm>
        </p:grpSpPr>
        <p:sp>
          <p:nvSpPr>
            <p:cNvPr id="280" name="Google Shape;280;p19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1" name="Google Shape;281;p19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9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9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9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19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1"/>
          </p:nvPr>
        </p:nvSpPr>
        <p:spPr>
          <a:xfrm>
            <a:off x="1101224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2"/>
          </p:nvPr>
        </p:nvSpPr>
        <p:spPr>
          <a:xfrm>
            <a:off x="3578997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3"/>
          </p:nvPr>
        </p:nvSpPr>
        <p:spPr>
          <a:xfrm>
            <a:off x="1101224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4"/>
          </p:nvPr>
        </p:nvSpPr>
        <p:spPr>
          <a:xfrm>
            <a:off x="357899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5"/>
          </p:nvPr>
        </p:nvSpPr>
        <p:spPr>
          <a:xfrm>
            <a:off x="6056776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6"/>
          </p:nvPr>
        </p:nvSpPr>
        <p:spPr>
          <a:xfrm>
            <a:off x="605677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7"/>
          </p:nvPr>
        </p:nvSpPr>
        <p:spPr>
          <a:xfrm>
            <a:off x="1101225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ubTitle" idx="8"/>
          </p:nvPr>
        </p:nvSpPr>
        <p:spPr>
          <a:xfrm>
            <a:off x="3579000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ubTitle" idx="9"/>
          </p:nvPr>
        </p:nvSpPr>
        <p:spPr>
          <a:xfrm>
            <a:off x="6056775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subTitle" idx="13"/>
          </p:nvPr>
        </p:nvSpPr>
        <p:spPr>
          <a:xfrm>
            <a:off x="1101225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subTitle" idx="14"/>
          </p:nvPr>
        </p:nvSpPr>
        <p:spPr>
          <a:xfrm>
            <a:off x="3579000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15"/>
          </p:nvPr>
        </p:nvSpPr>
        <p:spPr>
          <a:xfrm>
            <a:off x="6056775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/>
          <p:nvPr/>
        </p:nvSpPr>
        <p:spPr>
          <a:xfrm rot="4046481" flipH="1">
            <a:off x="3927390" y="-2554413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2"/>
          <p:cNvGrpSpPr/>
          <p:nvPr/>
        </p:nvGrpSpPr>
        <p:grpSpPr>
          <a:xfrm rot="10800000" flipH="1">
            <a:off x="-1864675" y="-122175"/>
            <a:ext cx="10665925" cy="5564300"/>
            <a:chOff x="-1788475" y="234697"/>
            <a:chExt cx="10665925" cy="5564300"/>
          </a:xfrm>
        </p:grpSpPr>
        <p:sp>
          <p:nvSpPr>
            <p:cNvPr id="344" name="Google Shape;344;p22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 flipH="1">
              <a:off x="8416213" y="1437577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/>
          <p:nvPr/>
        </p:nvSpPr>
        <p:spPr>
          <a:xfrm rot="10800000">
            <a:off x="108357" y="268545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2"/>
          <p:cNvSpPr/>
          <p:nvPr/>
        </p:nvSpPr>
        <p:spPr>
          <a:xfrm rot="10800000">
            <a:off x="292325" y="485950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65" r:id="rId8"/>
    <p:sldLayoutId id="2147483668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>
            <a:spLocks noGrp="1"/>
          </p:cNvSpPr>
          <p:nvPr>
            <p:ph type="ctrTitle"/>
          </p:nvPr>
        </p:nvSpPr>
        <p:spPr>
          <a:xfrm>
            <a:off x="1872077" y="1286470"/>
            <a:ext cx="5953486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Gender Prediction Based on Vietnamese Names</a:t>
            </a:r>
            <a:endParaRPr sz="4400" dirty="0"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872077" y="3182070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Phạm Lê Trưởng – Trần Phương Thảo</a:t>
            </a:r>
            <a:endParaRPr sz="1600" i="1" dirty="0"/>
          </a:p>
        </p:txBody>
      </p:sp>
      <p:sp>
        <p:nvSpPr>
          <p:cNvPr id="437" name="Google Shape;437;p32"/>
          <p:cNvSpPr txBox="1">
            <a:spLocks noGrp="1"/>
          </p:cNvSpPr>
          <p:nvPr>
            <p:ph type="ctrTitle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</a:t>
            </a:r>
            <a:endParaRPr sz="1000" dirty="0"/>
          </a:p>
        </p:txBody>
      </p:sp>
      <p:cxnSp>
        <p:nvCxnSpPr>
          <p:cNvPr id="438" name="Google Shape;438;p32"/>
          <p:cNvCxnSpPr>
            <a:cxnSpLocks/>
            <a:endCxn id="437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D42D18D-575C-FC55-ACE1-BF26EB67B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3174625" y="1593200"/>
            <a:ext cx="52668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Abstract</a:t>
            </a:r>
            <a:endParaRPr dirty="0"/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1"/>
          </p:nvPr>
        </p:nvSpPr>
        <p:spPr>
          <a:xfrm>
            <a:off x="3177925" y="2718050"/>
            <a:ext cx="52635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Nowadays, much work has been done on gender classification based on people’s names. There have been a lot of proposals for English and Chinese names. But for Vietnamese names, very few have been done so far.</a:t>
            </a:r>
            <a:endParaRPr dirty="0"/>
          </a:p>
        </p:txBody>
      </p:sp>
      <p:sp>
        <p:nvSpPr>
          <p:cNvPr id="488" name="Google Shape;488;p35"/>
          <p:cNvSpPr/>
          <p:nvPr/>
        </p:nvSpPr>
        <p:spPr>
          <a:xfrm>
            <a:off x="1235450" y="2861450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2</a:t>
            </a:r>
            <a:endParaRPr sz="1000" dirty="0"/>
          </a:p>
        </p:txBody>
      </p:sp>
      <p:cxnSp>
        <p:nvCxnSpPr>
          <p:cNvPr id="491" name="Google Shape;491;p35"/>
          <p:cNvCxnSpPr>
            <a:cxnSpLocks/>
            <a:endCxn id="490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87;p35">
            <a:extLst>
              <a:ext uri="{FF2B5EF4-FFF2-40B4-BE49-F238E27FC236}">
                <a16:creationId xmlns:a16="http://schemas.microsoft.com/office/drawing/2014/main" id="{53E98339-4EA0-A2BE-5BE9-8C0D2F95146E}"/>
              </a:ext>
            </a:extLst>
          </p:cNvPr>
          <p:cNvSpPr txBox="1">
            <a:spLocks/>
          </p:cNvSpPr>
          <p:nvPr/>
        </p:nvSpPr>
        <p:spPr>
          <a:xfrm>
            <a:off x="3248548" y="2718050"/>
            <a:ext cx="52635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/>
              <a:t>Dataset comprises 30,000 full names annotated with genders. We examined and implemented 6 ML algorithms (Naive bayes, Logistics Regression, SVM, KNN, Decision tree, Random Forest).</a:t>
            </a:r>
          </a:p>
        </p:txBody>
      </p:sp>
      <p:sp>
        <p:nvSpPr>
          <p:cNvPr id="3" name="Google Shape;487;p35">
            <a:extLst>
              <a:ext uri="{FF2B5EF4-FFF2-40B4-BE49-F238E27FC236}">
                <a16:creationId xmlns:a16="http://schemas.microsoft.com/office/drawing/2014/main" id="{42FDB6D7-60D1-A7B3-DC03-E4B7210B2523}"/>
              </a:ext>
            </a:extLst>
          </p:cNvPr>
          <p:cNvSpPr txBox="1">
            <a:spLocks/>
          </p:cNvSpPr>
          <p:nvPr/>
        </p:nvSpPr>
        <p:spPr>
          <a:xfrm>
            <a:off x="3248548" y="2718050"/>
            <a:ext cx="52635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/>
              <a:t>As a result, the best F1-score that we have achieved is up to 95% on LSTM model and we generate a web API based on our trained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1" build="p"/>
      <p:bldP spid="2" grpId="0"/>
      <p:bldP spid="2" grpId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6"/>
          <p:cNvGrpSpPr/>
          <p:nvPr/>
        </p:nvGrpSpPr>
        <p:grpSpPr>
          <a:xfrm rot="5400000">
            <a:off x="481172" y="676797"/>
            <a:ext cx="1812998" cy="1812998"/>
            <a:chOff x="3200104" y="1454325"/>
            <a:chExt cx="558000" cy="558000"/>
          </a:xfrm>
        </p:grpSpPr>
        <p:sp>
          <p:nvSpPr>
            <p:cNvPr id="497" name="Google Shape;497;p36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6"/>
          <p:cNvSpPr txBox="1">
            <a:spLocks noGrp="1"/>
          </p:cNvSpPr>
          <p:nvPr>
            <p:ph type="title"/>
          </p:nvPr>
        </p:nvSpPr>
        <p:spPr>
          <a:xfrm>
            <a:off x="607237" y="1332285"/>
            <a:ext cx="5062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502" name="Google Shape;502;p36"/>
          <p:cNvSpPr txBox="1">
            <a:spLocks noGrp="1"/>
          </p:cNvSpPr>
          <p:nvPr>
            <p:ph type="subTitle" idx="1"/>
          </p:nvPr>
        </p:nvSpPr>
        <p:spPr>
          <a:xfrm>
            <a:off x="1004185" y="2489795"/>
            <a:ext cx="5602177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UIT-</a:t>
            </a:r>
            <a:r>
              <a:rPr lang="en-US" dirty="0" err="1"/>
              <a:t>ViNames</a:t>
            </a:r>
            <a:r>
              <a:rPr lang="en-US" dirty="0"/>
              <a:t> and over 4,000 data samples collected from ethnic minority schools help to diversify data collection. </a:t>
            </a:r>
            <a:endParaRPr dirty="0"/>
          </a:p>
        </p:txBody>
      </p:sp>
      <p:sp>
        <p:nvSpPr>
          <p:cNvPr id="6" name="Google Shape;490;p35">
            <a:extLst>
              <a:ext uri="{FF2B5EF4-FFF2-40B4-BE49-F238E27FC236}">
                <a16:creationId xmlns:a16="http://schemas.microsoft.com/office/drawing/2014/main" id="{B5C5944C-6F03-29C6-1A71-0EBC1791DB56}"/>
              </a:ext>
            </a:extLst>
          </p:cNvPr>
          <p:cNvSpPr txBox="1">
            <a:spLocks/>
          </p:cNvSpPr>
          <p:nvPr/>
        </p:nvSpPr>
        <p:spPr>
          <a:xfrm>
            <a:off x="7047137" y="4743298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3</a:t>
            </a:r>
          </a:p>
        </p:txBody>
      </p:sp>
      <p:cxnSp>
        <p:nvCxnSpPr>
          <p:cNvPr id="7" name="Google Shape;491;p35">
            <a:extLst>
              <a:ext uri="{FF2B5EF4-FFF2-40B4-BE49-F238E27FC236}">
                <a16:creationId xmlns:a16="http://schemas.microsoft.com/office/drawing/2014/main" id="{1C231B88-74D4-D3FB-B2EE-C00EA0AE09E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363671" y="4885048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"/>
          <p:cNvSpPr txBox="1">
            <a:spLocks noGrp="1"/>
          </p:cNvSpPr>
          <p:nvPr>
            <p:ph type="subTitle" idx="1"/>
          </p:nvPr>
        </p:nvSpPr>
        <p:spPr>
          <a:xfrm>
            <a:off x="3466214" y="333035"/>
            <a:ext cx="5139070" cy="19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dataset consists of 30,936 Vietnamese names, of which 45,15% are female names and 54,85% are male.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labels distribution considering the gender (0 for female and 1 for male) is depicted in figure.</a:t>
            </a:r>
            <a:endParaRPr sz="1600" dirty="0"/>
          </a:p>
        </p:txBody>
      </p:sp>
      <p:sp>
        <p:nvSpPr>
          <p:cNvPr id="510" name="Google Shape;510;p37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4</a:t>
            </a:r>
            <a:endParaRPr sz="1000" dirty="0"/>
          </a:p>
        </p:txBody>
      </p:sp>
      <p:cxnSp>
        <p:nvCxnSpPr>
          <p:cNvPr id="511" name="Google Shape;511;p37"/>
          <p:cNvCxnSpPr>
            <a:cxnSpLocks/>
            <a:endCxn id="510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5946C0C-9985-E8E9-E519-37210663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2276098"/>
            <a:ext cx="38290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8"/>
          <p:cNvGrpSpPr/>
          <p:nvPr/>
        </p:nvGrpSpPr>
        <p:grpSpPr>
          <a:xfrm rot="5400000">
            <a:off x="1231623" y="1618162"/>
            <a:ext cx="877790" cy="877790"/>
            <a:chOff x="3200104" y="1454325"/>
            <a:chExt cx="558000" cy="558000"/>
          </a:xfrm>
        </p:grpSpPr>
        <p:sp>
          <p:nvSpPr>
            <p:cNvPr id="517" name="Google Shape;517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8"/>
          <p:cNvGrpSpPr/>
          <p:nvPr/>
        </p:nvGrpSpPr>
        <p:grpSpPr>
          <a:xfrm rot="5400000">
            <a:off x="4213270" y="1591822"/>
            <a:ext cx="877790" cy="877790"/>
            <a:chOff x="3200104" y="1454325"/>
            <a:chExt cx="558000" cy="558000"/>
          </a:xfrm>
        </p:grpSpPr>
        <p:sp>
          <p:nvSpPr>
            <p:cNvPr id="521" name="Google Shape;521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8"/>
          <p:cNvGrpSpPr/>
          <p:nvPr/>
        </p:nvGrpSpPr>
        <p:grpSpPr>
          <a:xfrm rot="5400000">
            <a:off x="7027148" y="1618162"/>
            <a:ext cx="877790" cy="877790"/>
            <a:chOff x="3200104" y="1454325"/>
            <a:chExt cx="558000" cy="558000"/>
          </a:xfrm>
        </p:grpSpPr>
        <p:sp>
          <p:nvSpPr>
            <p:cNvPr id="529" name="Google Shape;529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Preprocessing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38"/>
          <p:cNvSpPr txBox="1">
            <a:spLocks noGrp="1"/>
          </p:cNvSpPr>
          <p:nvPr>
            <p:ph type="subTitle" idx="4294967295"/>
          </p:nvPr>
        </p:nvSpPr>
        <p:spPr>
          <a:xfrm>
            <a:off x="705867" y="3213445"/>
            <a:ext cx="1929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Cut off all the last names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4294967295"/>
          </p:nvPr>
        </p:nvSpPr>
        <p:spPr>
          <a:xfrm>
            <a:off x="3601826" y="3213445"/>
            <a:ext cx="2072352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Removing special characters, double spacing, and correct the misspellings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40" name="Google Shape;540;p38"/>
          <p:cNvSpPr txBox="1">
            <a:spLocks noGrp="1"/>
          </p:cNvSpPr>
          <p:nvPr>
            <p:ph type="subTitle" idx="4294967295"/>
          </p:nvPr>
        </p:nvSpPr>
        <p:spPr>
          <a:xfrm>
            <a:off x="6429869" y="3213445"/>
            <a:ext cx="207234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Gowun Batang" panose="020B0604020202020204" charset="-127"/>
                <a:ea typeface="Gowun Batang" panose="020B0604020202020204" charset="-127"/>
              </a:rPr>
              <a:t>Convert the names into lower case and delete duplicate data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4294967295"/>
          </p:nvPr>
        </p:nvSpPr>
        <p:spPr>
          <a:xfrm>
            <a:off x="1238975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 idx="4294967295"/>
          </p:nvPr>
        </p:nvSpPr>
        <p:spPr>
          <a:xfrm>
            <a:off x="4213260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543" name="Google Shape;543;p38"/>
          <p:cNvSpPr txBox="1">
            <a:spLocks noGrp="1"/>
          </p:cNvSpPr>
          <p:nvPr>
            <p:ph type="title" idx="4294967295"/>
          </p:nvPr>
        </p:nvSpPr>
        <p:spPr>
          <a:xfrm>
            <a:off x="7020450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cxnSp>
        <p:nvCxnSpPr>
          <p:cNvPr id="545" name="Google Shape;545;p38"/>
          <p:cNvCxnSpPr/>
          <p:nvPr/>
        </p:nvCxnSpPr>
        <p:spPr>
          <a:xfrm>
            <a:off x="713225" y="2884325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8"/>
          <p:cNvCxnSpPr>
            <a:cxnSpLocks/>
            <a:stCxn id="541" idx="2"/>
          </p:cNvCxnSpPr>
          <p:nvPr/>
        </p:nvCxnSpPr>
        <p:spPr>
          <a:xfrm>
            <a:off x="1677875" y="2374850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7" name="Google Shape;547;p38"/>
          <p:cNvCxnSpPr>
            <a:cxnSpLocks/>
            <a:stCxn id="542" idx="2"/>
          </p:cNvCxnSpPr>
          <p:nvPr/>
        </p:nvCxnSpPr>
        <p:spPr>
          <a:xfrm>
            <a:off x="4652160" y="2374850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8" name="Google Shape;548;p38"/>
          <p:cNvCxnSpPr>
            <a:cxnSpLocks/>
            <a:stCxn id="543" idx="2"/>
          </p:cNvCxnSpPr>
          <p:nvPr/>
        </p:nvCxnSpPr>
        <p:spPr>
          <a:xfrm>
            <a:off x="7459350" y="2374850"/>
            <a:ext cx="0" cy="6912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A6600378-D2C7-86BA-0FCF-C563D30644D0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5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DD165FAC-6059-01C2-61CF-2559319BA2F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9"/>
          <p:cNvGrpSpPr/>
          <p:nvPr/>
        </p:nvGrpSpPr>
        <p:grpSpPr>
          <a:xfrm rot="5400000">
            <a:off x="4126843" y="3144211"/>
            <a:ext cx="890289" cy="890289"/>
            <a:chOff x="3200104" y="1454325"/>
            <a:chExt cx="558000" cy="558000"/>
          </a:xfrm>
        </p:grpSpPr>
        <p:sp>
          <p:nvSpPr>
            <p:cNvPr id="839" name="Google Shape;839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49"/>
          <p:cNvGrpSpPr/>
          <p:nvPr/>
        </p:nvGrpSpPr>
        <p:grpSpPr>
          <a:xfrm rot="5400000">
            <a:off x="1638706" y="3144211"/>
            <a:ext cx="890289" cy="890289"/>
            <a:chOff x="3200104" y="1454325"/>
            <a:chExt cx="558000" cy="558000"/>
          </a:xfrm>
        </p:grpSpPr>
        <p:sp>
          <p:nvSpPr>
            <p:cNvPr id="843" name="Google Shape;843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9"/>
          <p:cNvGrpSpPr/>
          <p:nvPr/>
        </p:nvGrpSpPr>
        <p:grpSpPr>
          <a:xfrm rot="5400000">
            <a:off x="6614993" y="3144211"/>
            <a:ext cx="890289" cy="890289"/>
            <a:chOff x="3200104" y="1454325"/>
            <a:chExt cx="558000" cy="558000"/>
          </a:xfrm>
        </p:grpSpPr>
        <p:sp>
          <p:nvSpPr>
            <p:cNvPr id="847" name="Google Shape;847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9"/>
          <p:cNvGrpSpPr/>
          <p:nvPr/>
        </p:nvGrpSpPr>
        <p:grpSpPr>
          <a:xfrm rot="5400000">
            <a:off x="1638718" y="1406474"/>
            <a:ext cx="890289" cy="890289"/>
            <a:chOff x="3200104" y="1454325"/>
            <a:chExt cx="558000" cy="558000"/>
          </a:xfrm>
        </p:grpSpPr>
        <p:sp>
          <p:nvSpPr>
            <p:cNvPr id="851" name="Google Shape;851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9"/>
          <p:cNvGrpSpPr/>
          <p:nvPr/>
        </p:nvGrpSpPr>
        <p:grpSpPr>
          <a:xfrm rot="5400000">
            <a:off x="6615005" y="1406474"/>
            <a:ext cx="890289" cy="890289"/>
            <a:chOff x="3200104" y="1454325"/>
            <a:chExt cx="558000" cy="558000"/>
          </a:xfrm>
        </p:grpSpPr>
        <p:sp>
          <p:nvSpPr>
            <p:cNvPr id="855" name="Google Shape;855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9"/>
          <p:cNvGrpSpPr/>
          <p:nvPr/>
        </p:nvGrpSpPr>
        <p:grpSpPr>
          <a:xfrm rot="5400000">
            <a:off x="4126856" y="1406474"/>
            <a:ext cx="890289" cy="890289"/>
            <a:chOff x="3200104" y="1454325"/>
            <a:chExt cx="558000" cy="558000"/>
          </a:xfrm>
        </p:grpSpPr>
        <p:sp>
          <p:nvSpPr>
            <p:cNvPr id="859" name="Google Shape;859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Prediction Models</a:t>
            </a:r>
            <a:endParaRPr dirty="0"/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7"/>
          </p:nvPr>
        </p:nvSpPr>
        <p:spPr>
          <a:xfrm>
            <a:off x="1101225" y="1911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870" name="Google Shape;870;p49"/>
          <p:cNvSpPr txBox="1">
            <a:spLocks noGrp="1"/>
          </p:cNvSpPr>
          <p:nvPr>
            <p:ph type="subTitle" idx="8"/>
          </p:nvPr>
        </p:nvSpPr>
        <p:spPr>
          <a:xfrm>
            <a:off x="3579000" y="1911450"/>
            <a:ext cx="1986000" cy="841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</a:t>
            </a:r>
            <a:endParaRPr dirty="0"/>
          </a:p>
        </p:txBody>
      </p:sp>
      <p:sp>
        <p:nvSpPr>
          <p:cNvPr id="871" name="Google Shape;871;p49"/>
          <p:cNvSpPr txBox="1">
            <a:spLocks noGrp="1"/>
          </p:cNvSpPr>
          <p:nvPr>
            <p:ph type="subTitle" idx="9"/>
          </p:nvPr>
        </p:nvSpPr>
        <p:spPr>
          <a:xfrm>
            <a:off x="6056775" y="1911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872" name="Google Shape;872;p49"/>
          <p:cNvSpPr txBox="1">
            <a:spLocks noGrp="1"/>
          </p:cNvSpPr>
          <p:nvPr>
            <p:ph type="subTitle" idx="13"/>
          </p:nvPr>
        </p:nvSpPr>
        <p:spPr>
          <a:xfrm>
            <a:off x="1101225" y="3649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873" name="Google Shape;873;p49"/>
          <p:cNvSpPr txBox="1">
            <a:spLocks noGrp="1"/>
          </p:cNvSpPr>
          <p:nvPr>
            <p:ph type="subTitle" idx="14"/>
          </p:nvPr>
        </p:nvSpPr>
        <p:spPr>
          <a:xfrm>
            <a:off x="3519930" y="3660742"/>
            <a:ext cx="217915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874" name="Google Shape;874;p49"/>
          <p:cNvSpPr txBox="1">
            <a:spLocks noGrp="1"/>
          </p:cNvSpPr>
          <p:nvPr>
            <p:ph type="subTitle" idx="15"/>
          </p:nvPr>
        </p:nvSpPr>
        <p:spPr>
          <a:xfrm>
            <a:off x="5928179" y="3630167"/>
            <a:ext cx="234369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grpSp>
        <p:nvGrpSpPr>
          <p:cNvPr id="875" name="Google Shape;875;p49"/>
          <p:cNvGrpSpPr/>
          <p:nvPr/>
        </p:nvGrpSpPr>
        <p:grpSpPr>
          <a:xfrm>
            <a:off x="1923788" y="1580524"/>
            <a:ext cx="320143" cy="392581"/>
            <a:chOff x="3086313" y="2877049"/>
            <a:chExt cx="320143" cy="392581"/>
          </a:xfrm>
        </p:grpSpPr>
        <p:sp>
          <p:nvSpPr>
            <p:cNvPr id="876" name="Google Shape;876;p49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1934441" y="3380903"/>
            <a:ext cx="320130" cy="318908"/>
            <a:chOff x="5355784" y="3834547"/>
            <a:chExt cx="299019" cy="297905"/>
          </a:xfrm>
        </p:grpSpPr>
        <p:sp>
          <p:nvSpPr>
            <p:cNvPr id="889" name="Google Shape;889;p49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6871516" y="3389389"/>
            <a:ext cx="356515" cy="301955"/>
            <a:chOff x="6671087" y="2009304"/>
            <a:chExt cx="332757" cy="281833"/>
          </a:xfrm>
        </p:grpSpPr>
        <p:sp>
          <p:nvSpPr>
            <p:cNvPr id="894" name="Google Shape;894;p49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389182" y="159503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6900066" y="1549381"/>
            <a:ext cx="330613" cy="359015"/>
            <a:chOff x="2219466" y="1500293"/>
            <a:chExt cx="330613" cy="359015"/>
          </a:xfrm>
        </p:grpSpPr>
        <p:sp>
          <p:nvSpPr>
            <p:cNvPr id="898" name="Google Shape;898;p4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4410111" y="3344930"/>
            <a:ext cx="301861" cy="332871"/>
            <a:chOff x="1396957" y="4287365"/>
            <a:chExt cx="301861" cy="332871"/>
          </a:xfrm>
        </p:grpSpPr>
        <p:sp>
          <p:nvSpPr>
            <p:cNvPr id="901" name="Google Shape;901;p49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90;p35">
            <a:extLst>
              <a:ext uri="{FF2B5EF4-FFF2-40B4-BE49-F238E27FC236}">
                <a16:creationId xmlns:a16="http://schemas.microsoft.com/office/drawing/2014/main" id="{405A263C-D53F-215E-271B-CDC4426A0803}"/>
              </a:ext>
            </a:extLst>
          </p:cNvPr>
          <p:cNvSpPr txBox="1">
            <a:spLocks/>
          </p:cNvSpPr>
          <p:nvPr/>
        </p:nvSpPr>
        <p:spPr>
          <a:xfrm>
            <a:off x="6930782" y="4837207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6</a:t>
            </a:r>
          </a:p>
        </p:txBody>
      </p:sp>
      <p:cxnSp>
        <p:nvCxnSpPr>
          <p:cNvPr id="16" name="Google Shape;491;p35">
            <a:extLst>
              <a:ext uri="{FF2B5EF4-FFF2-40B4-BE49-F238E27FC236}">
                <a16:creationId xmlns:a16="http://schemas.microsoft.com/office/drawing/2014/main" id="{C714A008-F0DC-1111-1DD6-9A3BEF5B602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47316" y="4978957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1"/>
          <p:cNvGrpSpPr/>
          <p:nvPr/>
        </p:nvGrpSpPr>
        <p:grpSpPr>
          <a:xfrm flipH="1">
            <a:off x="1030644" y="1187516"/>
            <a:ext cx="1191163" cy="1191163"/>
            <a:chOff x="3200104" y="1454325"/>
            <a:chExt cx="558000" cy="558000"/>
          </a:xfrm>
        </p:grpSpPr>
        <p:sp>
          <p:nvSpPr>
            <p:cNvPr id="610" name="Google Shape;610;p41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 rot="10800000">
              <a:off x="3258075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1"/>
          <p:cNvSpPr txBox="1">
            <a:spLocks noGrp="1"/>
          </p:cNvSpPr>
          <p:nvPr>
            <p:ph type="title"/>
          </p:nvPr>
        </p:nvSpPr>
        <p:spPr>
          <a:xfrm>
            <a:off x="713225" y="42456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Progressing</a:t>
            </a:r>
            <a:endParaRPr sz="4000" dirty="0"/>
          </a:p>
        </p:txBody>
      </p:sp>
      <p:sp>
        <p:nvSpPr>
          <p:cNvPr id="614" name="Google Shape;614;p41"/>
          <p:cNvSpPr txBox="1"/>
          <p:nvPr/>
        </p:nvSpPr>
        <p:spPr>
          <a:xfrm>
            <a:off x="704400" y="1284000"/>
            <a:ext cx="13116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01</a:t>
            </a:r>
            <a:endParaRPr sz="600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sp>
        <p:nvSpPr>
          <p:cNvPr id="616" name="Google Shape;616;p41"/>
          <p:cNvSpPr txBox="1"/>
          <p:nvPr/>
        </p:nvSpPr>
        <p:spPr>
          <a:xfrm>
            <a:off x="713240" y="2573696"/>
            <a:ext cx="37758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Collected data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Preprocessed data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17" name="Google Shape;617;p41"/>
          <p:cNvSpPr txBox="1"/>
          <p:nvPr/>
        </p:nvSpPr>
        <p:spPr>
          <a:xfrm>
            <a:off x="2491765" y="1330050"/>
            <a:ext cx="59370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Accomplished</a:t>
            </a:r>
            <a:endParaRPr sz="3200" dirty="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flipH="1">
            <a:off x="697868" y="2469500"/>
            <a:ext cx="8103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41"/>
          <p:cNvSpPr txBox="1"/>
          <p:nvPr/>
        </p:nvSpPr>
        <p:spPr>
          <a:xfrm>
            <a:off x="4571975" y="2526250"/>
            <a:ext cx="4001937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Encoded data and trained models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Draft report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" name="Google Shape;490;p35">
            <a:extLst>
              <a:ext uri="{FF2B5EF4-FFF2-40B4-BE49-F238E27FC236}">
                <a16:creationId xmlns:a16="http://schemas.microsoft.com/office/drawing/2014/main" id="{99764019-C21B-5924-0ACF-F44816ED1F74}"/>
              </a:ext>
            </a:extLst>
          </p:cNvPr>
          <p:cNvSpPr txBox="1">
            <a:spLocks/>
          </p:cNvSpPr>
          <p:nvPr/>
        </p:nvSpPr>
        <p:spPr>
          <a:xfrm>
            <a:off x="7539615" y="4829725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7</a:t>
            </a:r>
          </a:p>
        </p:txBody>
      </p:sp>
      <p:cxnSp>
        <p:nvCxnSpPr>
          <p:cNvPr id="4" name="Google Shape;491;p35">
            <a:extLst>
              <a:ext uri="{FF2B5EF4-FFF2-40B4-BE49-F238E27FC236}">
                <a16:creationId xmlns:a16="http://schemas.microsoft.com/office/drawing/2014/main" id="{F19C79AE-B8FE-7B14-63BB-DBCF249A9A4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856149" y="4971475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1"/>
          <p:cNvGrpSpPr/>
          <p:nvPr/>
        </p:nvGrpSpPr>
        <p:grpSpPr>
          <a:xfrm flipH="1">
            <a:off x="1030644" y="1187516"/>
            <a:ext cx="1191163" cy="1191163"/>
            <a:chOff x="3200104" y="1454325"/>
            <a:chExt cx="558000" cy="558000"/>
          </a:xfrm>
        </p:grpSpPr>
        <p:sp>
          <p:nvSpPr>
            <p:cNvPr id="610" name="Google Shape;610;p41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 rot="10800000">
              <a:off x="3258075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1"/>
          <p:cNvSpPr txBox="1">
            <a:spLocks noGrp="1"/>
          </p:cNvSpPr>
          <p:nvPr>
            <p:ph type="title"/>
          </p:nvPr>
        </p:nvSpPr>
        <p:spPr>
          <a:xfrm>
            <a:off x="713225" y="42456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Progressing</a:t>
            </a:r>
            <a:endParaRPr sz="4000" dirty="0"/>
          </a:p>
        </p:txBody>
      </p:sp>
      <p:sp>
        <p:nvSpPr>
          <p:cNvPr id="614" name="Google Shape;614;p41"/>
          <p:cNvSpPr txBox="1"/>
          <p:nvPr/>
        </p:nvSpPr>
        <p:spPr>
          <a:xfrm>
            <a:off x="704400" y="1284000"/>
            <a:ext cx="13116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02</a:t>
            </a:r>
            <a:endParaRPr sz="6000" dirty="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sp>
        <p:nvSpPr>
          <p:cNvPr id="616" name="Google Shape;616;p41"/>
          <p:cNvSpPr txBox="1"/>
          <p:nvPr/>
        </p:nvSpPr>
        <p:spPr>
          <a:xfrm>
            <a:off x="713240" y="2573696"/>
            <a:ext cx="37758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Write final report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Report slides </a:t>
            </a:r>
          </a:p>
        </p:txBody>
      </p:sp>
      <p:sp>
        <p:nvSpPr>
          <p:cNvPr id="617" name="Google Shape;617;p41"/>
          <p:cNvSpPr txBox="1"/>
          <p:nvPr/>
        </p:nvSpPr>
        <p:spPr>
          <a:xfrm>
            <a:off x="2491765" y="1330050"/>
            <a:ext cx="59370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flipH="1">
            <a:off x="697868" y="2469500"/>
            <a:ext cx="8103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41"/>
          <p:cNvSpPr txBox="1"/>
          <p:nvPr/>
        </p:nvSpPr>
        <p:spPr>
          <a:xfrm>
            <a:off x="4571975" y="2526250"/>
            <a:ext cx="4001937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Generate web local based on our trained models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" name="Google Shape;490;p35">
            <a:extLst>
              <a:ext uri="{FF2B5EF4-FFF2-40B4-BE49-F238E27FC236}">
                <a16:creationId xmlns:a16="http://schemas.microsoft.com/office/drawing/2014/main" id="{C8EBC901-E44B-C586-593F-8007890A2655}"/>
              </a:ext>
            </a:extLst>
          </p:cNvPr>
          <p:cNvSpPr txBox="1">
            <a:spLocks/>
          </p:cNvSpPr>
          <p:nvPr/>
        </p:nvSpPr>
        <p:spPr>
          <a:xfrm>
            <a:off x="7761200" y="477874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8</a:t>
            </a:r>
          </a:p>
        </p:txBody>
      </p:sp>
      <p:cxnSp>
        <p:nvCxnSpPr>
          <p:cNvPr id="7" name="Google Shape;491;p35">
            <a:extLst>
              <a:ext uri="{FF2B5EF4-FFF2-40B4-BE49-F238E27FC236}">
                <a16:creationId xmlns:a16="http://schemas.microsoft.com/office/drawing/2014/main" id="{796AF906-640F-ACF2-9E2B-EECB14CE76C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77734" y="492049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678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958" name="Google Shape;958;p51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9</a:t>
            </a:r>
            <a:endParaRPr sz="1000" dirty="0"/>
          </a:p>
        </p:txBody>
      </p:sp>
      <p:cxnSp>
        <p:nvCxnSpPr>
          <p:cNvPr id="959" name="Google Shape;959;p51"/>
          <p:cNvCxnSpPr>
            <a:cxnSpLocks/>
            <a:endCxn id="958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eative Producer CV by Slidesgo">
  <a:themeElements>
    <a:clrScheme name="Simple Light">
      <a:dk1>
        <a:srgbClr val="000000"/>
      </a:dk1>
      <a:lt1>
        <a:srgbClr val="FFFFFF"/>
      </a:lt1>
      <a:dk2>
        <a:srgbClr val="F9CB9C"/>
      </a:dk2>
      <a:lt2>
        <a:srgbClr val="FFF2CC"/>
      </a:lt2>
      <a:accent1>
        <a:srgbClr val="EAD1DC"/>
      </a:accent1>
      <a:accent2>
        <a:srgbClr val="EFFEB0"/>
      </a:accent2>
      <a:accent3>
        <a:srgbClr val="D9EAD3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263</Words>
  <Application>Microsoft Office PowerPoint</Application>
  <PresentationFormat>On-screen Show (16:9)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Gowun Batang</vt:lpstr>
      <vt:lpstr>Arial</vt:lpstr>
      <vt:lpstr>Bebas Neue</vt:lpstr>
      <vt:lpstr>Fahkwang</vt:lpstr>
      <vt:lpstr>Fahkwang Medium</vt:lpstr>
      <vt:lpstr>Creative Producer CV by Slidesgo</vt:lpstr>
      <vt:lpstr>Gender Prediction Based on Vietnamese Names</vt:lpstr>
      <vt:lpstr>Abstract</vt:lpstr>
      <vt:lpstr>Dataset</vt:lpstr>
      <vt:lpstr>4</vt:lpstr>
      <vt:lpstr>Preprocessing</vt:lpstr>
      <vt:lpstr>Gender Prediction Models</vt:lpstr>
      <vt:lpstr>Progressing</vt:lpstr>
      <vt:lpstr>Progressing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Prediction Based on Vietnamese Names</dc:title>
  <cp:lastModifiedBy>Trần Phương Thảo</cp:lastModifiedBy>
  <cp:revision>3</cp:revision>
  <dcterms:modified xsi:type="dcterms:W3CDTF">2022-12-02T22:58:38Z</dcterms:modified>
</cp:coreProperties>
</file>